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98" r:id="rId4"/>
    <p:sldId id="259" r:id="rId5"/>
    <p:sldId id="288" r:id="rId6"/>
    <p:sldId id="291" r:id="rId7"/>
    <p:sldId id="292" r:id="rId8"/>
    <p:sldId id="263" r:id="rId9"/>
    <p:sldId id="266" r:id="rId10"/>
    <p:sldId id="267" r:id="rId11"/>
    <p:sldId id="289" r:id="rId12"/>
    <p:sldId id="264" r:id="rId13"/>
    <p:sldId id="290" r:id="rId14"/>
    <p:sldId id="268" r:id="rId15"/>
    <p:sldId id="269" r:id="rId16"/>
    <p:sldId id="300" r:id="rId17"/>
    <p:sldId id="301" r:id="rId18"/>
    <p:sldId id="302" r:id="rId19"/>
    <p:sldId id="261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78" r:id="rId29"/>
    <p:sldId id="280" r:id="rId30"/>
    <p:sldId id="281" r:id="rId31"/>
    <p:sldId id="282" r:id="rId32"/>
    <p:sldId id="283" r:id="rId33"/>
    <p:sldId id="284" r:id="rId34"/>
    <p:sldId id="285" r:id="rId35"/>
    <p:sldId id="299" r:id="rId36"/>
    <p:sldId id="297" r:id="rId37"/>
    <p:sldId id="293" r:id="rId38"/>
    <p:sldId id="295" r:id="rId39"/>
    <p:sldId id="296" r:id="rId40"/>
    <p:sldId id="294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5785-E81C-4F22-8F7A-C10DC3615A06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479A-4FE5-4298-8CED-E244579DD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1972-28FC-4397-8899-691356A85AF6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382-4A04-4C87-977E-6EAE9B528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AFBB5-2147-4728-951B-DA3497F38DA9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18E6-F7E2-4FFE-9A3B-8AC1D2E93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30ED-B378-4EAA-9788-56B8CA3495F0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9AF7-D7AC-41BC-924A-FA2F81DEE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8D2D-F80E-4378-B932-6377F66487AB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10F9-A405-44FB-A90B-586A87090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455A-0047-440D-982A-6E2C36961F24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0CDC-B11E-4D38-B149-16B124FB1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40F42-3DCC-44E9-8581-FFA039F42CC2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50CE9-A89A-4B85-8B5F-9FBF009A2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4AA2-2018-4A92-954E-5D1F27CFDB9C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BD1D-2A0E-43FA-A134-0F1B6442F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1DE7-15AF-4606-B7ED-6E550B76160E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37BB-2981-43CD-A2CF-630967CA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A35B-3B00-464F-904D-4F75437D9714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DAC2-8C5F-438A-93BF-7CB757C32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FDAE-8625-4D7D-9318-2B41BC3EE5AE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6222-21C9-4CD2-B6EF-33C78CC4D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58623C-C568-46E0-BBA8-BDA87C222058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06220E-0B02-44AE-B07E-316FC0596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75" r:id="rId4"/>
    <p:sldLayoutId id="2147483881" r:id="rId5"/>
    <p:sldLayoutId id="2147483876" r:id="rId6"/>
    <p:sldLayoutId id="2147483882" r:id="rId7"/>
    <p:sldLayoutId id="2147483883" r:id="rId8"/>
    <p:sldLayoutId id="2147483884" r:id="rId9"/>
    <p:sldLayoutId id="2147483877" r:id="rId10"/>
    <p:sldLayoutId id="21474838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47;&#1072;&#1103;&#1074;&#1083;&#1077;&#1085;&#1080;&#1077;%20&#1074;&#1099;&#1087;&#1091;&#1089;&#1082;&#1085;&#1080;&#1082;&#1072;%209%20&#1082;&#1083;&#1072;&#1089;&#1089;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54;&#1051;&#1054;&#1046;&#1045;&#1053;&#1048;&#1045;,%209%20&#1082;&#1083;&#1072;&#1089;&#1089;.do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chatka.gov.ru/" TargetMode="External"/><Relationship Id="rId2" Type="http://schemas.openxmlformats.org/officeDocument/2006/relationships/hyperlink" Target="http://www.ipk41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amipkpk.ru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285860"/>
            <a:ext cx="7572375" cy="3643313"/>
          </a:xfrm>
        </p:spPr>
        <p:txBody>
          <a:bodyPr/>
          <a:lstStyle/>
          <a:p>
            <a:pPr algn="ctr" eaLnBrk="1" hangingPunct="1"/>
            <a:r>
              <a:rPr lang="ru-RU" sz="7200" b="1" dirty="0" smtClean="0">
                <a:solidFill>
                  <a:srgbClr val="C00000"/>
                </a:solidFill>
              </a:rPr>
              <a:t>Порядок проведения </a:t>
            </a:r>
          </a:p>
          <a:p>
            <a:pPr algn="ctr" eaLnBrk="1" hangingPunct="1"/>
            <a:r>
              <a:rPr lang="ru-RU" sz="7200" b="1" dirty="0" smtClean="0">
                <a:solidFill>
                  <a:srgbClr val="C00000"/>
                </a:solidFill>
              </a:rPr>
              <a:t>ГИА - 2013</a:t>
            </a:r>
          </a:p>
        </p:txBody>
      </p:sp>
      <p:pic>
        <p:nvPicPr>
          <p:cNvPr id="10244" name="Picture 6" descr="J0234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772737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образовательное учреждение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«Средняя общеобразовательная школа № 24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>
              <a:defRPr/>
            </a:pP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Петропавловск-Камчатского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городского округа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857892"/>
            <a:ext cx="31656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2012-2013 учебный год.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Участие выпускников 9-х классов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в государственной (итоговой) аттестации в новой форме является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добровольным.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Заявление о прохождении ГИА 2013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486568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Для прохождения государственной (итоговой) аттестации выпускниками не позднее 15 февраля 2013 года в общеобразовательное учреждение подается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hlinkClick r:id="rId2" action="ppaction://hlinkfile"/>
              </a:rPr>
              <a:t>заявление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о сдаче обязательных экзаменов и экзаменов по выбору, в котором указываются соответствующие предметы и форма прохождения аттестации</a:t>
            </a:r>
          </a:p>
          <a:p>
            <a:pPr>
              <a:defRPr/>
            </a:pPr>
            <a:endParaRPr lang="ru-RU" sz="28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Экзамены по выбору: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785813" y="1554163"/>
            <a:ext cx="8205787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Экзамены из числа предметов УП в 9 классе: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+mj-lt"/>
              </a:rPr>
              <a:t>Литература                Обществознание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+mj-lt"/>
              </a:rPr>
              <a:t>Физика                       Иностранные языки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+mj-lt"/>
              </a:rPr>
              <a:t>Химия                         Биология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+mj-lt"/>
              </a:rPr>
              <a:t>География                  История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+mj-lt"/>
              </a:rPr>
              <a:t>Информатика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Порядок апелляции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486568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Выпускник имеет право ознакомиться со своей экзаменационной работой в течение трех дней после оглашения результатов экзамена, и в случае несогласия с результатом оценивания экзаменационной работы подать апелляцию в письменном виде в порядке, предусмотренном Положением о конфликтной комиссии: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по результатам экзаменов, сдаваемых в рамках апробации новой формы, апелляция направляется в областную конфликтную комиссию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по результатам экзаменов, сдаваемых в традиционной форме, апелляция направляется в конфликтную комиссию образовательного учреждения, состав которой утверждается приказом директора школы.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Порядок    проведения     ГИА </a:t>
            </a:r>
            <a:b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(в традиционной форме):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Экзамены проводятся </a:t>
            </a:r>
            <a:r>
              <a:rPr lang="ru-RU" b="1" u="sng" dirty="0" smtClean="0">
                <a:solidFill>
                  <a:schemeClr val="tx1"/>
                </a:solidFill>
                <a:latin typeface="+mj-lt"/>
              </a:rPr>
              <a:t>с 9 часов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по местному времени</a:t>
            </a:r>
            <a:endParaRPr lang="ru-RU" b="1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На выполнение экзаменационной работы по математике для непрофильных классов</a:t>
            </a:r>
            <a:r>
              <a:rPr lang="ru-RU" b="1" dirty="0" smtClean="0">
                <a:latin typeface="+mj-lt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отводится</a:t>
            </a:r>
            <a:r>
              <a:rPr lang="ru-RU" b="1" dirty="0" smtClean="0">
                <a:latin typeface="+mj-lt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4  астрономических часа;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для  классов с углублённым изучением математики и физико-математических классов – 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5 астрономических часов.</a:t>
            </a:r>
            <a:endParaRPr lang="ru-RU" b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557" name="Picture 5" descr="G:\анимашки\3d91c3826c9351cddd7648248af3be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286388"/>
            <a:ext cx="1428760" cy="135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На сочинение, изложение с элементами сочинения  отводится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4 астрономических часа</a:t>
            </a:r>
            <a:r>
              <a:rPr lang="ru-RU" b="1" dirty="0" smtClean="0">
                <a:latin typeface="+mj-lt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на выполнение диктанта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1 астрономический час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ru-RU" b="1" dirty="0" smtClean="0">
              <a:latin typeface="+mj-lt"/>
            </a:endParaRPr>
          </a:p>
          <a:p>
            <a:pPr>
              <a:defRPr/>
            </a:pPr>
            <a:endParaRPr lang="ru-RU" dirty="0" smtClean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3929063"/>
            <a:ext cx="163353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52596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Тексты (задания) письменных экзаменационных работ для проведения государственной (итоговой) аттестации по русскому языку и алгебре в IX классах и по русскому языку и литературе и алгебре и началам анализа в XI (XII) классах общеобразовательных учреждений разрабатываются Министерством образования Российской Федерации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Для проведения государственной (итоговой) аттестации выпускников IX классов выбор текстов письменных экзаменационных работ по русскому языку и алгебре осуществляется государственными органами управления образованием субъектов Российской Федерации из сборников текстов письменных экзаменационных работ по русскому языку и алгебре, разработанных Министерством образования Российской Федерации.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785794"/>
            <a:ext cx="8686800" cy="452596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При проведении государственной (итоговой) аттестации выпускников общеобразовательных учреждений пакеты с экзаменационными материалами вскрываются председателем экзаменационной комиссии:</a:t>
            </a:r>
            <a:br>
              <a:rPr lang="ru-RU" sz="20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     в присутствии членов экзаменационной комиссии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за 30 минут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до начала письменных экзаменов по русскому языку (если экзамен проводится в форме изложения с творческим заданием) и алгебре в IX классах;</a:t>
            </a:r>
            <a:br>
              <a:rPr lang="ru-RU" sz="2000" b="1" dirty="0" smtClean="0">
                <a:solidFill>
                  <a:schemeClr val="tx1"/>
                </a:solidFill>
                <a:latin typeface="+mj-lt"/>
              </a:rPr>
            </a:br>
            <a:endParaRPr lang="ru-RU" sz="20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Письменные экзаменационные работы оцениваются по пятибалльной системе.</a:t>
            </a:r>
            <a:br>
              <a:rPr lang="ru-RU" sz="20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     На сочинения, оцененные баллами "2" и "5", экзаменационной комиссией составляются рецензии.</a:t>
            </a:r>
            <a:br>
              <a:rPr lang="ru-RU" sz="2000" b="1" dirty="0" smtClean="0">
                <a:solidFill>
                  <a:schemeClr val="tx1"/>
                </a:solidFill>
                <a:latin typeface="+mj-lt"/>
              </a:rPr>
            </a:b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52596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В аттестат об основном общем образовании выставляются итоговые отметки по предметам, которые изучались выпускником в классах второй ступени общего образования.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В аттестате отметки по предметам проставляются цифрами и в скобках словами: 5 (отлично), 4 (хорошо), 3 (удовлетворительно).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</a:rPr>
            </a:b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Arial Narrow" pitchFamily="34" charset="0"/>
              </a:rPr>
              <a:t>Порядок проведения   ГИА </a:t>
            </a:r>
            <a:br>
              <a:rPr lang="ru-RU" sz="44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(в новой форме):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25"/>
            <a:ext cx="8686800" cy="5000625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500" b="1" dirty="0" smtClean="0">
                <a:solidFill>
                  <a:schemeClr val="tx1"/>
                </a:solidFill>
                <a:latin typeface="+mj-lt"/>
              </a:rPr>
              <a:t>Письменные экзамены проводятся </a:t>
            </a:r>
            <a:r>
              <a:rPr lang="ru-RU" sz="3500" b="1" u="sng" dirty="0" smtClean="0">
                <a:solidFill>
                  <a:schemeClr val="tx1"/>
                </a:solidFill>
                <a:latin typeface="+mj-lt"/>
              </a:rPr>
              <a:t>с 10 часов </a:t>
            </a:r>
            <a:r>
              <a:rPr lang="ru-RU" sz="3500" b="1" dirty="0" smtClean="0">
                <a:solidFill>
                  <a:schemeClr val="tx1"/>
                </a:solidFill>
                <a:latin typeface="+mj-lt"/>
              </a:rPr>
              <a:t>по местному времени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500" b="1" dirty="0" smtClean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500" b="1" dirty="0" smtClean="0">
                <a:solidFill>
                  <a:schemeClr val="tx1"/>
                </a:solidFill>
                <a:latin typeface="+mj-lt"/>
              </a:rPr>
              <a:t>По каждому предмету устанавливается шкала оценивания результатов </a:t>
            </a:r>
            <a:r>
              <a:rPr lang="ru-RU" sz="3500" b="1" u="sng" dirty="0" smtClean="0">
                <a:solidFill>
                  <a:schemeClr val="tx1"/>
                </a:solidFill>
                <a:latin typeface="+mj-lt"/>
              </a:rPr>
              <a:t>(от 20 до 45 баллов) </a:t>
            </a:r>
            <a:r>
              <a:rPr lang="ru-RU" sz="3500" b="1" dirty="0" smtClean="0">
                <a:solidFill>
                  <a:schemeClr val="tx1"/>
                </a:solidFill>
                <a:latin typeface="+mj-lt"/>
              </a:rPr>
              <a:t>и шкала пересчёта первичного балла </a:t>
            </a:r>
            <a:r>
              <a:rPr lang="ru-RU" sz="3500" b="1" u="sng" dirty="0" smtClean="0">
                <a:solidFill>
                  <a:schemeClr val="tx1"/>
                </a:solidFill>
                <a:latin typeface="+mj-lt"/>
              </a:rPr>
              <a:t>в отметку по 5-бальной шкале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3500" b="1" u="sng" dirty="0" smtClean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Выпускник имеет право ознакомиться со своей письменной работой и  в случае несогласия с отметкой в 3-х </a:t>
            </a:r>
            <a:r>
              <a:rPr lang="ru-RU" sz="3600" b="1" dirty="0" err="1" smtClean="0">
                <a:solidFill>
                  <a:schemeClr val="tx1"/>
                </a:solidFill>
                <a:latin typeface="+mj-lt"/>
              </a:rPr>
              <a:t>дневный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 срок подать апелляцию в письменной форме в конфликтную комиссию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3500" u="sng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500" u="sng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3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5" descr="G:\анимашки\3d91c3826c9351cddd7648248af3be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428760" cy="135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214290"/>
            <a:ext cx="8786874" cy="168591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Государственная  аттестация выпускников    9    классов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63"/>
            <a:ext cx="9001125" cy="4151312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273050" indent="-273050">
              <a:defRPr/>
            </a:pPr>
            <a:r>
              <a:rPr lang="ru-RU" sz="5500" b="1" dirty="0" smtClean="0">
                <a:solidFill>
                  <a:schemeClr val="tx1"/>
                </a:solidFill>
                <a:latin typeface="Arial" charset="0"/>
              </a:rPr>
              <a:t>закон Российской Федерации «Об образовании» от 10.07.1992 № 3266-1;</a:t>
            </a:r>
          </a:p>
          <a:p>
            <a:pPr marL="273050" indent="-273050">
              <a:defRPr/>
            </a:pPr>
            <a:r>
              <a:rPr lang="ru-RU" sz="5500" b="1" dirty="0" smtClean="0">
                <a:solidFill>
                  <a:schemeClr val="tx1"/>
                </a:solidFill>
                <a:latin typeface="Arial" charset="0"/>
              </a:rPr>
              <a:t>приказ Министерства образования и науки  РФ «Об утверждении Положения о формах и порядке проведения  государственной (итоговой) аттестации обучающихся, освоивших основные общеобразовательные программы среднего (полного) общего образования» от 28.11.2008г. №362;</a:t>
            </a:r>
          </a:p>
          <a:p>
            <a:pPr marL="273050" indent="-273050">
              <a:defRPr/>
            </a:pPr>
            <a:r>
              <a:rPr lang="ru-RU" sz="5500" b="1" dirty="0" smtClean="0">
                <a:solidFill>
                  <a:schemeClr val="tx1"/>
                </a:solidFill>
                <a:latin typeface="Arial" charset="0"/>
              </a:rPr>
              <a:t>приказ Министерства образования РФ от 3.12.1999г. № 1075 «Об утверждении положения о государственной (итоговой) аттестации выпускников IX, XI(</a:t>
            </a:r>
            <a:r>
              <a:rPr lang="en-US" sz="5500" b="1" dirty="0" smtClean="0">
                <a:solidFill>
                  <a:schemeClr val="tx1"/>
                </a:solidFill>
                <a:latin typeface="Arial" charset="0"/>
              </a:rPr>
              <a:t>XII</a:t>
            </a:r>
            <a:r>
              <a:rPr lang="ru-RU" sz="5500" b="1" dirty="0" smtClean="0">
                <a:solidFill>
                  <a:schemeClr val="tx1"/>
                </a:solidFill>
                <a:latin typeface="Arial" charset="0"/>
              </a:rPr>
              <a:t>) классов общеобразовательных учреждений РФ» в части проведения государственной (итоговой) аттестации выпускников IX классов общеобразовательных учреждений;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55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500" b="1" dirty="0" smtClean="0">
                <a:solidFill>
                  <a:schemeClr val="tx1"/>
                </a:solidFill>
                <a:hlinkClick r:id="rId2" action="ppaction://hlinkfile"/>
              </a:rPr>
              <a:t>Положение   о  государственной (итоговой)   аттестации выпускников   IX  и  XI (XII)  классов общеобразовательных учреждений   Российской   Федерации,   утвержденного приказом  Минобразования  России  от 03.12.1999   №1075</a:t>
            </a:r>
            <a:endParaRPr lang="ru-RU" sz="55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5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100" b="1" dirty="0" smtClean="0">
                <a:solidFill>
                  <a:srgbClr val="C00000"/>
                </a:solidFill>
                <a:effectLst/>
                <a:cs typeface="Arial" charset="0"/>
              </a:rPr>
              <a:t>ОСНОВНЫЕ  ПРАВИЛА </a:t>
            </a:r>
            <a:br>
              <a:rPr lang="ru-RU" sz="3100" b="1" dirty="0" smtClean="0">
                <a:solidFill>
                  <a:srgbClr val="C00000"/>
                </a:solidFill>
                <a:effectLst/>
                <a:cs typeface="Arial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/>
                <a:cs typeface="Arial" charset="0"/>
              </a:rPr>
              <a:t>ПОВЕДЕНИЯ НА ЭКЗАМЕНЕ </a:t>
            </a:r>
            <a:r>
              <a:rPr lang="ru-RU" sz="3100" b="1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ffectLst/>
                <a:latin typeface="Book Antiqua" pitchFamily="16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ffectLst/>
                <a:latin typeface="Book Antiqua" pitchFamily="16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686800" cy="452596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Во время проведения экзамена участникам запрещается:</a:t>
            </a:r>
          </a:p>
          <a:p>
            <a:pPr>
              <a:buClr>
                <a:srgbClr val="FFFFFF"/>
              </a:buCl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Брать варианты КИМ с края стола до объявления начала экзамена</a:t>
            </a:r>
          </a:p>
          <a:p>
            <a:pPr>
              <a:buClr>
                <a:srgbClr val="003300"/>
              </a:buCl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Пользоваться мобильными телефонами, а также любыми другими    техническими средствами и материалами </a:t>
            </a:r>
          </a:p>
          <a:p>
            <a:pPr>
              <a:buClr>
                <a:srgbClr val="003300"/>
              </a:buCl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Умышленно портить бланки</a:t>
            </a:r>
          </a:p>
          <a:p>
            <a:pPr>
              <a:buClr>
                <a:srgbClr val="003300"/>
              </a:buCl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Переговариваться</a:t>
            </a:r>
          </a:p>
          <a:p>
            <a:pPr>
              <a:buClr>
                <a:srgbClr val="003300"/>
              </a:buCl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Вставать с места без разрешения организатора</a:t>
            </a:r>
          </a:p>
          <a:p>
            <a:pPr>
              <a:buClr>
                <a:srgbClr val="003300"/>
              </a:buCl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Обмениваться вариантами КИМ и бланками ответов</a:t>
            </a:r>
          </a:p>
          <a:p>
            <a:pPr>
              <a:buClr>
                <a:srgbClr val="003300"/>
              </a:buCl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Вставать с места после окончания выполнения заданий (без разрешения организатора)</a:t>
            </a:r>
          </a:p>
          <a:p>
            <a:pPr>
              <a:buClr>
                <a:srgbClr val="003300"/>
              </a:buCl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Оставлять себе (не сдавать организатору) бланки ответов, черновики, варианты КИМ</a:t>
            </a:r>
          </a:p>
          <a:p>
            <a:pPr>
              <a:buClr>
                <a:srgbClr val="003300"/>
              </a:buCl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 Пользование справочными материалами кроме разрешенных</a:t>
            </a:r>
          </a:p>
          <a:p>
            <a:pPr>
              <a:buClr>
                <a:srgbClr val="003300"/>
              </a:buCl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 Хождение по ППЭ без сопровождения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При нарушении данных требований и отказе в их выполнении участник удаляется с экзамена. При этом участник экзамена должен сдать бланки ответов, черновики, вариант КИМ.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642942"/>
          </a:xfrm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  <a:effectLst/>
                <a:cs typeface="Arial" charset="0"/>
              </a:rPr>
              <a:t>Основные правила заполнения </a:t>
            </a:r>
            <a:br>
              <a:rPr lang="ru-RU" b="1" dirty="0" smtClean="0">
                <a:solidFill>
                  <a:srgbClr val="C00000"/>
                </a:solidFill>
                <a:effectLst/>
                <a:cs typeface="Arial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cs typeface="Arial" charset="0"/>
              </a:rPr>
              <a:t>бланков  </a:t>
            </a:r>
            <a:r>
              <a:rPr lang="ru-RU" b="1" dirty="0" smtClean="0">
                <a:solidFill>
                  <a:srgbClr val="263A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ru-RU" b="1" dirty="0" smtClean="0">
                <a:solidFill>
                  <a:srgbClr val="263A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686800" cy="4525962"/>
          </a:xfrm>
        </p:spPr>
        <p:txBody>
          <a:bodyPr/>
          <a:lstStyle/>
          <a:p>
            <a:pPr indent="265113" algn="just">
              <a:lnSpc>
                <a:spcPct val="80000"/>
              </a:lnSpc>
              <a:spcBef>
                <a:spcPts val="550"/>
              </a:spcBef>
              <a:buFont typeface="Wingdings" pitchFamily="2" charset="2"/>
              <a:buChar char="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Microsoft YaHei" charset="0"/>
                <a:cs typeface="Microsoft YaHei" charset="0"/>
              </a:rPr>
              <a:t>Все бланки заполняются яркими </a:t>
            </a:r>
            <a:r>
              <a:rPr lang="ru-RU" sz="2400" b="1" u="sng" dirty="0" smtClean="0">
                <a:solidFill>
                  <a:schemeClr val="tx1"/>
                </a:solidFill>
                <a:latin typeface="+mj-lt"/>
                <a:ea typeface="Microsoft YaHei" charset="0"/>
                <a:cs typeface="Microsoft YaHei" charset="0"/>
              </a:rPr>
              <a:t>ЧЕРНЫМИ ЧЕРНИЛАМИ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Microsoft YaHei" charset="0"/>
                <a:cs typeface="Microsoft YaHei" charset="0"/>
              </a:rPr>
              <a:t>. </a:t>
            </a:r>
          </a:p>
          <a:p>
            <a:pPr indent="265113" algn="just">
              <a:lnSpc>
                <a:spcPct val="80000"/>
              </a:lnSpc>
              <a:spcBef>
                <a:spcPts val="550"/>
              </a:spcBef>
              <a:buFont typeface="Wingdings" pitchFamily="2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  <a:ea typeface="Microsoft YaHei" charset="0"/>
              <a:cs typeface="Microsoft YaHei" charset="0"/>
            </a:endParaRPr>
          </a:p>
          <a:p>
            <a:pPr indent="265113" algn="just">
              <a:lnSpc>
                <a:spcPct val="80000"/>
              </a:lnSpc>
              <a:spcBef>
                <a:spcPts val="550"/>
              </a:spcBef>
              <a:buFont typeface="Wingdings" pitchFamily="2" charset="2"/>
              <a:buChar char="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Microsoft YaHei" charset="0"/>
                <a:cs typeface="Microsoft YaHei" charset="0"/>
              </a:rPr>
              <a:t>Каждое поле в бланках заполняется, начиная </a:t>
            </a:r>
            <a:r>
              <a:rPr lang="ru-RU" sz="2400" b="1" u="sng" dirty="0" smtClean="0">
                <a:solidFill>
                  <a:schemeClr val="tx1"/>
                </a:solidFill>
                <a:latin typeface="+mj-lt"/>
                <a:ea typeface="Microsoft YaHei" charset="0"/>
                <a:cs typeface="Microsoft YaHei" charset="0"/>
              </a:rPr>
              <a:t>С ПЕРВОЙ ПОЗИЦИИ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Microsoft YaHei" charset="0"/>
                <a:cs typeface="Microsoft YaHei" charset="0"/>
              </a:rPr>
              <a:t>.</a:t>
            </a:r>
          </a:p>
          <a:p>
            <a:pPr indent="265113" algn="just">
              <a:lnSpc>
                <a:spcPct val="80000"/>
              </a:lnSpc>
              <a:spcBef>
                <a:spcPts val="550"/>
              </a:spcBef>
              <a:buFont typeface="Wingdings" pitchFamily="2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  <a:ea typeface="Microsoft YaHei" charset="0"/>
              <a:cs typeface="Microsoft YaHei" charset="0"/>
            </a:endParaRPr>
          </a:p>
          <a:p>
            <a:pPr indent="265113" algn="just">
              <a:buClr>
                <a:srgbClr val="FFFFFF"/>
              </a:buClr>
              <a:buFont typeface="Wingdings" pitchFamily="2" charset="2"/>
              <a:buChar char="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Microsoft YaHei" charset="0"/>
                <a:cs typeface="Microsoft YaHei" charset="0"/>
              </a:rPr>
              <a:t>Участник   должен изображать каждую цифру и букву во всех заполняемых полях бланков, </a:t>
            </a:r>
            <a:r>
              <a:rPr lang="ru-RU" sz="2400" b="1" u="sng" dirty="0" smtClean="0">
                <a:solidFill>
                  <a:schemeClr val="tx1"/>
                </a:solidFill>
                <a:latin typeface="+mj-lt"/>
                <a:ea typeface="Microsoft YaHei" charset="0"/>
                <a:cs typeface="Microsoft YaHei" charset="0"/>
              </a:rPr>
              <a:t>ТЩАТЕЛЬНО КОПИРУЯ ОБРАЗЕЦ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Microsoft YaHei" charset="0"/>
                <a:cs typeface="Microsoft YaHei" charset="0"/>
              </a:rPr>
              <a:t> ее написания из верхней части бланка с образцами написания символов. </a:t>
            </a:r>
          </a:p>
          <a:p>
            <a:pPr indent="265113" algn="just">
              <a:lnSpc>
                <a:spcPct val="80000"/>
              </a:lnSpc>
              <a:spcBef>
                <a:spcPts val="550"/>
              </a:spcBef>
              <a:buFont typeface="Wingdings" pitchFamily="2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  <a:ea typeface="Microsoft YaHei" charset="0"/>
              <a:cs typeface="Microsoft YaHei" charset="0"/>
            </a:endParaRPr>
          </a:p>
          <a:p>
            <a:pPr>
              <a:defRPr/>
            </a:pPr>
            <a:endParaRPr lang="ru-RU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/>
          <a:srcRect l="6566" t="22430" r="7010" b="74129"/>
          <a:stretch>
            <a:fillRect/>
          </a:stretch>
        </p:blipFill>
        <p:spPr bwMode="auto">
          <a:xfrm>
            <a:off x="214313" y="5429250"/>
            <a:ext cx="8618537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4143375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Book Antiqua" pitchFamily="16" charset="0"/>
                <a:cs typeface="Arial" charset="0"/>
              </a:rPr>
              <a:t>Бланк ответов №1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Book Antiqua" pitchFamily="16" charset="0"/>
                <a:cs typeface="Arial" charset="0"/>
              </a:rPr>
            </a:br>
            <a:endParaRPr lang="ru-RU" sz="2800" dirty="0">
              <a:solidFill>
                <a:srgbClr val="C00000"/>
              </a:solidFill>
              <a:effectLst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 l="2489" t="1755" b="1755"/>
          <a:stretch>
            <a:fillRect/>
          </a:stretch>
        </p:blipFill>
        <p:spPr bwMode="auto">
          <a:xfrm>
            <a:off x="4532313" y="379413"/>
            <a:ext cx="4611687" cy="647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4330700" cy="612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  <a:effectLst/>
                <a:cs typeface="Arial" charset="0"/>
              </a:rPr>
              <a:t>При заполнении бланков  </a:t>
            </a:r>
            <a:br>
              <a:rPr lang="ru-RU" b="1" dirty="0" smtClean="0">
                <a:solidFill>
                  <a:srgbClr val="C00000"/>
                </a:solidFill>
                <a:effectLst/>
                <a:cs typeface="Arial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cs typeface="Arial" charset="0"/>
              </a:rPr>
              <a:t>запрещается</a:t>
            </a:r>
            <a:br>
              <a:rPr lang="ru-RU" b="1" dirty="0" smtClean="0">
                <a:solidFill>
                  <a:srgbClr val="C00000"/>
                </a:solidFill>
                <a:effectLst/>
                <a:cs typeface="Arial" charset="0"/>
              </a:rPr>
            </a:b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Нанесение знаков и пометок вне допустимых мест на бланке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Заполнение бланка чернилами, отличными от черного, использование карандашей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Исправление ошибок с помощью корректора</a:t>
            </a:r>
          </a:p>
          <a:p>
            <a:pPr>
              <a:defRPr/>
            </a:pPr>
            <a:endParaRPr lang="ru-RU" sz="2800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0724" name="Picture 4" descr="G:\анимашки\2ff8aef9d867adb29ddacd70cb0dea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714883"/>
            <a:ext cx="1357322" cy="15629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ea typeface="Microsoft YaHei" charset="0"/>
                <a:cs typeface="Microsoft YaHei" charset="0"/>
              </a:rPr>
              <a:t>После заполнения  регистрационных частей всех бланков  всеми участниками   организатор объявляет о начале экзамена и фиксирует время начала и окончания экзамена на доске.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После завершения выполнения экзаменационной работы участник ЕГЭ сдаёт все экзаменационные материалы организатору в аудитории</a:t>
            </a:r>
            <a:endParaRPr lang="ru-RU" sz="2400" b="1" dirty="0" smtClean="0">
              <a:solidFill>
                <a:schemeClr val="tx1"/>
              </a:solidFill>
              <a:latin typeface="+mj-lt"/>
              <a:ea typeface="Microsoft YaHei" charset="0"/>
              <a:cs typeface="Microsoft YaHei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Завершение экзамена : в присутствии 3-х оставшихся участников ЕГЭ организатор должен пересчитать все экзаменационные бланки и запечатать их в возвратные доставочные пакеты. </a:t>
            </a:r>
          </a:p>
          <a:p>
            <a:pPr>
              <a:defRPr/>
            </a:pP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Изменения ГИА 2013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tabLst>
                <a:tab pos="2060575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ФИПИ опубликовал документ, в котором приведены планируемые изменения ГИА в 2013 году.</a:t>
            </a:r>
          </a:p>
          <a:p>
            <a:pPr>
              <a:tabLst>
                <a:tab pos="2060575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Обществознание – ничего не поменялось.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История – ничего не поменялось.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Информатика – ничего не поменялось.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Литература – ничего не поменялось.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Иностранные языки – ничего не поменялось.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Русский язык: принципиально ничего не изменилось.</a:t>
            </a:r>
          </a:p>
          <a:p>
            <a:pPr>
              <a:tabLst>
                <a:tab pos="2060575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1. Изменено задание С2.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2. Исключено альтернативное задание (С2.2).</a:t>
            </a:r>
          </a:p>
          <a:p>
            <a:pPr>
              <a:tabLst>
                <a:tab pos="2060575" algn="l"/>
              </a:tabLst>
              <a:defRPr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Изменения ГИА 2013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Математика: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принципиальные изменения в структуре КИМ.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Выполнение работы осуществляется в три этапа – по модулям: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Алгебра-90 минут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Геометрия-70 минут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Реальная математика-</a:t>
            </a:r>
          </a:p>
          <a:p>
            <a:pPr>
              <a:defRPr/>
            </a:pPr>
            <a:endParaRPr lang="ru-RU" sz="2400" b="1" dirty="0" smtClean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Изменения ГИА 2013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Биология: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принципиально ничего не поменялось.</a:t>
            </a:r>
          </a:p>
          <a:p>
            <a:pPr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В часть 2 (В) включено 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практико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ориентированное задание на соотнесение морфологических признаков организма или его отдельных органов с предложенными моделями по заданному алгоритму. Таким образом, общее количество заданий увеличилось с 31 до 32, а максимальный первичный балл за выполнение экзаменационной работы повысился с 40 до 43.</a:t>
            </a:r>
          </a:p>
          <a:p>
            <a:pPr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Изменения ГИА 2013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Физика: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принципиально ничего не поменялось.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Увеличено общее количество заданий до 27: добавлено задание 8 с выбором ответа – на тепловые явления, а также задание 23 с кратким ответом – на понимание и анализ экспериментальных данных, представленных в виде таблицы, графика или рисунка (схемы). Увеличилось до пяти количество заданий с развернутым ответом: к четырем заданиям с развернутым ответом части 3 добавилось задание 19 части 1 – на применение информации из текста физического содержания. Максимальный первичный балл за работу вырос до 40.</a:t>
            </a:r>
          </a:p>
          <a:p>
            <a:pPr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Изменения ГИА 2013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Химия: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принципиально ничего не поменялось.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Экзаменационная работа 2013 г. по своей структуре и содержанию аналогична работе 2012 г. Некоторые изменения произойдут лишь в содержательных акцентах отдельных заданий. Так, например, будет продолжена работа: по усилению практико-ориентированной составляющей заданий; по включению вопросов, предусматривающих проверку умений работать с информацией, представленной в различных формах, а также по проверке умения осуществлять простейшие логические операции.</a:t>
            </a:r>
          </a:p>
          <a:p>
            <a:pPr>
              <a:defRPr/>
            </a:pPr>
            <a:endParaRPr lang="ru-RU" sz="2400" b="1" dirty="0" smtClean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38" y="857250"/>
            <a:ext cx="7786687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</a:rPr>
              <a:t>ГИА  выпускников  9 классов – это форма организации экзаменов с использованием заданий стандартизированной формы, выполнение которых позволяет установить уровень освоения ФГСО</a:t>
            </a:r>
          </a:p>
          <a:p>
            <a:pPr>
              <a:defRPr/>
            </a:pPr>
            <a:endParaRPr lang="ru-RU" sz="2400" b="1" dirty="0">
              <a:latin typeface="+mj-lt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2400" b="1" dirty="0">
                <a:latin typeface="+mj-lt"/>
              </a:rPr>
              <a:t>оценивается: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ru-RU" sz="2400" b="1" dirty="0">
                <a:latin typeface="+mj-lt"/>
              </a:rPr>
              <a:t>  -качество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основных, базовых</a:t>
            </a:r>
            <a:r>
              <a:rPr lang="ru-RU" sz="2400" b="1" dirty="0">
                <a:latin typeface="+mj-lt"/>
              </a:rPr>
              <a:t> знаний и умений, приобретённых учениками в основной школе;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ru-RU" sz="2400" b="1" dirty="0">
                <a:latin typeface="+mj-lt"/>
              </a:rPr>
              <a:t>   -уровень готовности выпускников к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дальнейшему обучению </a:t>
            </a:r>
            <a:r>
              <a:rPr lang="ru-RU" sz="2400" b="1" dirty="0">
                <a:latin typeface="+mj-lt"/>
              </a:rPr>
              <a:t>в старшей школе. </a:t>
            </a:r>
          </a:p>
          <a:p>
            <a:pPr>
              <a:defRPr/>
            </a:pPr>
            <a:endParaRPr lang="ru-RU" sz="2400" b="1" dirty="0">
              <a:latin typeface="+mj-lt"/>
            </a:endParaRPr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Изменения ГИА 2013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География: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принципиально ничего не поменялось.</a:t>
            </a:r>
          </a:p>
          <a:p>
            <a:pPr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Общее количество заданий сокращено с 31 до 30, а максимальный первичный балл за выполнение всех заданий работы – с 33 до 32. Соотношение числа заданий с выбором ответа, с кратким и развернутым ответами изменено: 18, 9 и 3 соответственно.</a:t>
            </a:r>
          </a:p>
          <a:p>
            <a:pPr>
              <a:defRPr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Продолжительность экзаменов ГИА -2013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525962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по русскому языку, математике, литературе - 4 часа (235 мин.);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по обществознанию и физике – 3 часа (180 минут);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по биологии и истории - 2,5 часа (150 мин.);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	по географии, химии, информатике и ИКТ – 2 часа (120 мин.).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продолжительность экзамена по иностранным языкам: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4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a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) письменная часть – 1,5 часа (90 минут)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	б) устная часть – 16 минут (время устного ответа составляет 6 минут на одного отвечающего, время подготовки к устному ответу 8–10 минут, не считая фактического времени ожидания участниками ГИА для ответа на устную часть экзамена).</a:t>
            </a:r>
          </a:p>
          <a:p>
            <a:pPr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ГИА -2013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В отличие от ЕГЭ, баллы за ГИА переводятся в оценки. Шкала перевода баллов ГИА-2013 уже известна, и она очень изменилась по сравнению с 2012 годом.</a:t>
            </a:r>
          </a:p>
          <a:p>
            <a:pPr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940" name="Picture 12" descr="Рисунок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86125"/>
            <a:ext cx="22145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Шкала перевода баллов ГИА в оценки 2013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482041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251"/>
                <a:gridCol w="1257566"/>
                <a:gridCol w="1696408"/>
                <a:gridCol w="1696408"/>
                <a:gridCol w="16964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u="sng" dirty="0">
                          <a:latin typeface="+mj-lt"/>
                        </a:rPr>
                        <a:t>Предмет/</a:t>
                      </a:r>
                      <a:r>
                        <a:rPr lang="ru-RU" b="1" i="1" u="sng" dirty="0">
                          <a:latin typeface="+mj-lt"/>
                        </a:rPr>
                        <a:t>оценка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atin typeface="+mj-lt"/>
                        </a:rPr>
                        <a:t>“2″</a:t>
                      </a:r>
                      <a:br>
                        <a:rPr lang="ru-RU" b="1" i="1" dirty="0">
                          <a:latin typeface="+mj-lt"/>
                        </a:rPr>
                      </a:b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atin typeface="+mj-lt"/>
                        </a:rPr>
                        <a:t>“3″</a:t>
                      </a:r>
                      <a:br>
                        <a:rPr lang="ru-RU" b="1" i="1" dirty="0">
                          <a:latin typeface="+mj-lt"/>
                        </a:rPr>
                      </a:b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atin typeface="+mj-lt"/>
                        </a:rPr>
                        <a:t>“4″</a:t>
                      </a:r>
                      <a:br>
                        <a:rPr lang="ru-RU" b="1" i="1" dirty="0">
                          <a:latin typeface="+mj-lt"/>
                        </a:rPr>
                      </a:b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atin typeface="+mj-lt"/>
                        </a:rPr>
                        <a:t>“5″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+mj-lt"/>
                        </a:rPr>
                        <a:t>Русский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0-17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18-27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28-36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37-42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+mj-lt"/>
                        </a:rPr>
                        <a:t>Математика (суммарно)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0-7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8-17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18-27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28-36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+mj-lt"/>
                        </a:rPr>
                        <a:t>Алгебра</a:t>
                      </a:r>
                      <a:br>
                        <a:rPr lang="ru-RU" b="1">
                          <a:latin typeface="+mj-lt"/>
                        </a:rPr>
                      </a:br>
                      <a:endParaRPr lang="ru-RU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0-5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9-12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13-17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+mj-lt"/>
                        </a:rPr>
                        <a:t>Геометрия</a:t>
                      </a:r>
                      <a:br>
                        <a:rPr lang="ru-RU" b="1">
                          <a:latin typeface="+mj-lt"/>
                        </a:rPr>
                      </a:br>
                      <a:endParaRPr lang="ru-RU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0-3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4-6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10-11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+mj-lt"/>
                        </a:rPr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15-24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25-34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35-40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+mj-lt"/>
                        </a:rPr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0-28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29-45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46-58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59-70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+mj-lt"/>
                        </a:rPr>
                        <a:t>Физика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9-18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19-29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30-40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+mj-lt"/>
                        </a:rPr>
                        <a:t>Химия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9-17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18-26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27-33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+mj-lt"/>
                        </a:rPr>
                        <a:t>Биология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0-12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13-24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25-35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36-43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+mj-lt"/>
                        </a:rPr>
                        <a:t>География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0-11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12-19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20-26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27-32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+mj-lt"/>
                        </a:rPr>
                        <a:t>История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0-12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13-23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j-lt"/>
                        </a:rPr>
                        <a:t>24-34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35-44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Оценивание экзамена по математике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Математика – теперь выпускникам 9-ых классов придётся сдавать три модуля. За выполнение всей экзаменационной работы по математике можно получить 36 баллов. Из них – за модуль «Алгебра» – 17 баллов, за модуль «Геометрия» – 11 баллов, за модуль «Реальная математика» – 8 баллов.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Рекомендуемый минимальный порог в целом по математике – 8 баллов при условии, что по каждому из модулей набрано не менее 2 баллов. По математике главное – достигнуть минимального порога, а если оценка за экзамен будет ниже годовой, то при выставлении итоговой оценки учитывается только </a:t>
            </a:r>
            <a:r>
              <a:rPr lang="ru-RU" sz="2400" b="1" u="sng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годовая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Если ваша оценка за экзамен выше годовой, то при выставлении итоговой оценки учитываются обе оценки.</a:t>
            </a:r>
          </a:p>
          <a:p>
            <a:pPr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14313"/>
            <a:ext cx="8643938" cy="723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Информационные ресурсы:</a:t>
            </a:r>
          </a:p>
          <a:p>
            <a:pPr>
              <a:defRPr/>
            </a:pPr>
            <a:r>
              <a:rPr lang="ru-RU" sz="2800" b="1" dirty="0">
                <a:latin typeface="+mj-lt"/>
              </a:rPr>
              <a:t> 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Можно ознакомится с предварительными результатами ГИА в  аттестационный период  на сайте регионального Центра обработки информации   </a:t>
            </a:r>
            <a:r>
              <a:rPr lang="en-US" sz="2400" b="1" u="sng" dirty="0">
                <a:latin typeface="+mj-lt"/>
                <a:hlinkClick r:id="rId2"/>
              </a:rPr>
              <a:t>www</a:t>
            </a:r>
            <a:r>
              <a:rPr lang="ru-RU" sz="2400" b="1" u="sng" dirty="0">
                <a:latin typeface="+mj-lt"/>
                <a:hlinkClick r:id="rId2"/>
              </a:rPr>
              <a:t>.</a:t>
            </a:r>
            <a:r>
              <a:rPr lang="en-US" sz="2400" b="1" u="sng" dirty="0" err="1">
                <a:latin typeface="+mj-lt"/>
                <a:hlinkClick r:id="rId2"/>
              </a:rPr>
              <a:t>ipk</a:t>
            </a:r>
            <a:r>
              <a:rPr lang="ru-RU" sz="2400" b="1" u="sng" dirty="0">
                <a:latin typeface="+mj-lt"/>
                <a:hlinkClick r:id="rId2"/>
              </a:rPr>
              <a:t>41.</a:t>
            </a:r>
            <a:r>
              <a:rPr lang="en-US" sz="2400" b="1" u="sng" dirty="0" err="1">
                <a:latin typeface="+mj-lt"/>
                <a:hlinkClick r:id="rId2"/>
              </a:rPr>
              <a:t>ru</a:t>
            </a:r>
            <a:r>
              <a:rPr lang="ru-RU" sz="2400" b="1" dirty="0">
                <a:latin typeface="+mj-lt"/>
              </a:rPr>
              <a:t>  в разделе «Результаты», после указания своих паспортных данных.</a:t>
            </a:r>
          </a:p>
          <a:p>
            <a:pPr>
              <a:defRPr/>
            </a:pPr>
            <a:endParaRPr lang="ru-RU" sz="2400" b="1" dirty="0">
              <a:latin typeface="+mj-lt"/>
            </a:endParaRPr>
          </a:p>
          <a:p>
            <a:pPr>
              <a:defRPr/>
            </a:pPr>
            <a:r>
              <a:rPr lang="ru-RU" sz="2400" b="1" dirty="0">
                <a:latin typeface="+mj-lt"/>
              </a:rPr>
              <a:t>Региональные Интернет - ресурсы ЕГЭ, расположенные </a:t>
            </a:r>
          </a:p>
          <a:p>
            <a:pPr>
              <a:buFontTx/>
              <a:buChar char="-"/>
              <a:defRPr/>
            </a:pPr>
            <a:r>
              <a:rPr lang="ru-RU" sz="2400" b="1" dirty="0">
                <a:latin typeface="+mj-lt"/>
              </a:rPr>
              <a:t>на  официальном сайте  Губернатора и Правительства Камчатского края </a:t>
            </a:r>
            <a:r>
              <a:rPr lang="en-US" sz="2400" b="1" u="sng" dirty="0">
                <a:latin typeface="+mj-lt"/>
                <a:hlinkClick r:id="rId3"/>
              </a:rPr>
              <a:t>http</a:t>
            </a:r>
            <a:r>
              <a:rPr lang="ru-RU" sz="2400" b="1" u="sng" dirty="0">
                <a:latin typeface="+mj-lt"/>
                <a:hlinkClick r:id="rId3"/>
              </a:rPr>
              <a:t>://</a:t>
            </a:r>
            <a:r>
              <a:rPr lang="en-US" sz="2400" b="1" u="sng" dirty="0">
                <a:latin typeface="+mj-lt"/>
                <a:hlinkClick r:id="rId3"/>
              </a:rPr>
              <a:t>www</a:t>
            </a:r>
            <a:r>
              <a:rPr lang="ru-RU" sz="2400" b="1" u="sng" dirty="0">
                <a:latin typeface="+mj-lt"/>
                <a:hlinkClick r:id="rId3"/>
              </a:rPr>
              <a:t>.</a:t>
            </a:r>
            <a:r>
              <a:rPr lang="en-US" sz="2400" b="1" u="sng" dirty="0" err="1">
                <a:latin typeface="+mj-lt"/>
                <a:hlinkClick r:id="rId3"/>
              </a:rPr>
              <a:t>kamchatka</a:t>
            </a:r>
            <a:r>
              <a:rPr lang="ru-RU" sz="2400" b="1" u="sng" dirty="0">
                <a:latin typeface="+mj-lt"/>
                <a:hlinkClick r:id="rId3"/>
              </a:rPr>
              <a:t>.</a:t>
            </a:r>
            <a:r>
              <a:rPr lang="en-US" sz="2400" b="1" u="sng" dirty="0" err="1">
                <a:latin typeface="+mj-lt"/>
                <a:hlinkClick r:id="rId3"/>
              </a:rPr>
              <a:t>gov</a:t>
            </a:r>
            <a:r>
              <a:rPr lang="ru-RU" sz="2400" b="1" u="sng" dirty="0">
                <a:latin typeface="+mj-lt"/>
                <a:hlinkClick r:id="rId3"/>
              </a:rPr>
              <a:t>.</a:t>
            </a:r>
            <a:r>
              <a:rPr lang="en-US" sz="2400" b="1" u="sng" dirty="0" err="1">
                <a:latin typeface="+mj-lt"/>
                <a:hlinkClick r:id="rId3"/>
              </a:rPr>
              <a:t>ru</a:t>
            </a:r>
            <a:r>
              <a:rPr lang="ru-RU" sz="2400" b="1" u="sng" dirty="0">
                <a:latin typeface="+mj-lt"/>
              </a:rPr>
              <a:t>,</a:t>
            </a:r>
            <a:r>
              <a:rPr lang="ru-RU" sz="2400" b="1" dirty="0">
                <a:latin typeface="+mj-lt"/>
              </a:rPr>
              <a:t> странице </a:t>
            </a:r>
            <a:r>
              <a:rPr lang="ru-RU" sz="2400" b="1" dirty="0" err="1">
                <a:latin typeface="+mj-lt"/>
              </a:rPr>
              <a:t>Минобрнауки</a:t>
            </a:r>
            <a:r>
              <a:rPr lang="ru-RU" sz="2400" b="1" dirty="0">
                <a:latin typeface="+mj-lt"/>
              </a:rPr>
              <a:t> Камчатского края,  раздела «Деятельность», </a:t>
            </a:r>
          </a:p>
          <a:p>
            <a:pPr>
              <a:defRPr/>
            </a:pPr>
            <a:endParaRPr lang="ru-RU" sz="2400" b="1" dirty="0">
              <a:latin typeface="+mj-lt"/>
            </a:endParaRPr>
          </a:p>
          <a:p>
            <a:pPr>
              <a:defRPr/>
            </a:pPr>
            <a:r>
              <a:rPr lang="ru-RU" sz="2400" b="1" dirty="0">
                <a:latin typeface="+mj-lt"/>
              </a:rPr>
              <a:t>-  сайте КГОУ ДОВ «Камчатский институт повышения квалификации педагогических кадров»  </a:t>
            </a:r>
            <a:r>
              <a:rPr lang="ru-RU" sz="2400" b="1" u="sng" dirty="0">
                <a:latin typeface="+mj-lt"/>
                <a:hlinkClick r:id="rId4"/>
              </a:rPr>
              <a:t>http://www.kamipkpk.ru</a:t>
            </a:r>
            <a:r>
              <a:rPr lang="ru-RU" sz="2400" b="1" u="sng" dirty="0">
                <a:latin typeface="+mj-lt"/>
              </a:rPr>
              <a:t> .</a:t>
            </a:r>
            <a:endParaRPr lang="ru-RU" sz="2400" b="1" dirty="0">
              <a:latin typeface="+mj-lt"/>
            </a:endParaRPr>
          </a:p>
          <a:p>
            <a:pPr>
              <a:defRPr/>
            </a:pPr>
            <a:r>
              <a:rPr lang="ru-RU" sz="2400" b="1" dirty="0">
                <a:latin typeface="+mj-lt"/>
              </a:rPr>
              <a:t> 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b="1" dirty="0">
              <a:latin typeface="+mj-lt"/>
            </a:endParaRPr>
          </a:p>
          <a:p>
            <a:pPr>
              <a:defRPr/>
            </a:pPr>
            <a:r>
              <a:rPr lang="ru-RU" sz="2400" b="1" dirty="0"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6407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572000" y="642938"/>
            <a:ext cx="214312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www.ipk41.ru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rot="10800000">
            <a:off x="1857375" y="500063"/>
            <a:ext cx="2714625" cy="500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5143500"/>
            <a:ext cx="1428750" cy="500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143000" y="4714875"/>
            <a:ext cx="785813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714500" y="3714750"/>
            <a:ext cx="3357563" cy="714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5000625" y="3643313"/>
            <a:ext cx="857250" cy="3571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3857625" y="3143250"/>
            <a:ext cx="2571750" cy="642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4287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Arial Narrow" pitchFamily="34" charset="0"/>
              </a:rPr>
              <a:t>ДОПУСК    К     ГИА:</a:t>
            </a:r>
            <a:endParaRPr lang="ru-RU" sz="4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554163"/>
            <a:ext cx="885825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Выпускники, имеющие годовые отметки по всем общеобразовательным предметам УП за 9 класс не ниже удовлетворительной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Обучающиеся, имеющие неудовлетворительную годовую отметку по одному предмету с обязательной сдачей экзамена по этому предмету</a:t>
            </a:r>
          </a:p>
          <a:p>
            <a:pPr eaLnBrk="1" hangingPunct="1">
              <a:defRPr/>
            </a:pPr>
            <a:endParaRPr lang="ru-RU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10" descr="Копия 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2044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2571744"/>
            <a:ext cx="842968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  <a:latin typeface="Monotype Corsiva" pitchFamily="66" charset="0"/>
              </a:rPr>
              <a:t>Желаем удачи на экзаменах!</a:t>
            </a:r>
          </a:p>
          <a:p>
            <a:pPr>
              <a:defRPr/>
            </a:pP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</a:p>
          <a:p>
            <a:pPr>
              <a:defRPr/>
            </a:pPr>
            <a:endParaRPr lang="ru-RU" sz="4800" b="1" dirty="0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4" name="Picture 6" descr="G:\анимашки\c11203da4b875f469af5926573eae4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42"/>
            <a:ext cx="1500198" cy="18002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ГИА в традиционной форме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для детей с ОВЗ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8991600" cy="4865687"/>
          </a:xfrm>
        </p:spPr>
        <p:txBody>
          <a:bodyPr/>
          <a:lstStyle/>
          <a:p>
            <a:pPr algn="just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Для выпускников с ОВЗ, обучавшихся по состоянию здоровья на дому, в оздоровительных ОУ санаторного типа для детей, нуждающихся в длительном лечении, находившихся в лечебно-профилактических учреждениях более 4 месяцев, и детей-инвалидов ГИА проводится в обстановке, исключающей влияние негативных факторов на состояние их здоровья, и в условиях, отвечающих физиологическим особенностям и состоянию здоровья выпускников.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При необходимости для выпускников с ОВЗ письменные экзамены могут быть заменены на устные, а количество  экзаменов сокращено до 2-х письменных (русскому языку и математике) по согласованию  муниципальных учреждений с управлением образования. </a:t>
            </a:r>
          </a:p>
          <a:p>
            <a:pPr>
              <a:defRPr/>
            </a:pPr>
            <a:endParaRPr lang="ru-RU" sz="24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Результаты ГИА 2013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Выпускник считается прошедшим государственную (итоговую) аттестацию при получении по всем экзаменам отметок не ниже 3 баллов (удовлетворительно).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Выпускники, получившие на государственной (итоговой) аттестации одну или две неудовлетворительные отметки, допускаются к повторной государственной (итоговой) аттестации в традиционной форме, при этом: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- по предметам, сдаваемым в традиционной форме – в сроки,  установленные образовательным учреждением, но не ранее, чем через две недели после окончания аттестации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- по предметам, сдаваемым в новой форме – в резервные дни, установленные департаментом образования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Выдача справки об обучении в ОУ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686800" cy="47942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Обучающиеся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IX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классов, не допущенные к государственной (итоговой) аттестации, а также выпускники, не прошедшие государственную (итоговую) аттестацию, по усмотрению родителей (законных представителей)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оставляются на повторное обучение или получают справку об обучении в общеобразовательном учреждении.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В справке указываются экзаменационные и итоговые отметки (в том числе и неудовлетворительные) по всем предметам, изучавшимся в классах на ступени основного общего образования.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Лицам, получившим справку об обучении в общеобразовательном учреждении, предоставляется право не ранее, чем через год пройти государственную (итоговую) аттестацию, при этом ранее проходившие государственную (итоговую) аттестацию сдают экзамены по тем предметам, по которым в справке выставлены неудовлетворительные отметки.</a:t>
            </a:r>
          </a:p>
          <a:p>
            <a:pPr>
              <a:defRPr/>
            </a:pPr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Выпускникам, прошедшим государственную (итоговую) аттестацию, выдаётся документ государственного образца – </a:t>
            </a:r>
            <a:r>
              <a:rPr lang="ru-RU" b="1" u="sng" dirty="0" smtClean="0">
                <a:solidFill>
                  <a:schemeClr val="tx1"/>
                </a:solidFill>
                <a:latin typeface="+mj-lt"/>
              </a:rPr>
              <a:t>аттестат об основном общем образовании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u="sng" dirty="0" smtClean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Выпускникам 9 класса, имеющим годовые, экзаменационные и итоговые отметки «5», выдаётся </a:t>
            </a:r>
            <a:r>
              <a:rPr lang="ru-RU" b="1" u="sng" dirty="0" smtClean="0">
                <a:solidFill>
                  <a:srgbClr val="C00000"/>
                </a:solidFill>
                <a:latin typeface="+mj-lt"/>
              </a:rPr>
              <a:t>аттестат об основном общем образовании особого образца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u="sng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u="sng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2" descr="D:\Мои документы2\картинки\7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214938"/>
            <a:ext cx="16764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Порядок    проведения     ГИА: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686800" cy="4525962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Государственная (итоговая) аттестация выпускников 9-х классов в 2013 году проводится в 2-х формах: </a:t>
            </a:r>
          </a:p>
          <a:p>
            <a:pPr>
              <a:defRPr/>
            </a:pPr>
            <a:r>
              <a:rPr lang="ru-RU" b="1" i="1" dirty="0" smtClean="0">
                <a:latin typeface="+mj-lt"/>
              </a:rPr>
              <a:t>- </a:t>
            </a: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в традиционной форме;</a:t>
            </a:r>
          </a:p>
          <a:p>
            <a:pPr>
              <a:defRPr/>
            </a:pPr>
            <a:r>
              <a:rPr lang="ru-RU" b="1" i="1" dirty="0" smtClean="0">
                <a:latin typeface="+mj-lt"/>
              </a:rPr>
              <a:t>- </a:t>
            </a: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в новой форме.</a:t>
            </a:r>
            <a:r>
              <a:rPr lang="ru-RU" b="1" i="1" dirty="0" smtClean="0">
                <a:latin typeface="+mj-lt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ГИА выпускников 9-х классов проводится по 4 предметам: 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 2 обязательных предмета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     (русский язык и математика) 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 2 предметам по выбору.</a:t>
            </a:r>
          </a:p>
          <a:p>
            <a:pPr>
              <a:defRPr/>
            </a:pPr>
            <a:endParaRPr lang="ru-RU" dirty="0" smtClean="0">
              <a:latin typeface="+mj-lt"/>
            </a:endParaRPr>
          </a:p>
        </p:txBody>
      </p:sp>
      <p:pic>
        <p:nvPicPr>
          <p:cNvPr id="18436" name="Picture 3" descr="C:\Users\User\Desktop\фильмы\рисунки 2\саша\ab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357688"/>
            <a:ext cx="11572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509</TotalTime>
  <Words>1582</Words>
  <Application>Microsoft Office PowerPoint</Application>
  <PresentationFormat>Экран (4:3)</PresentationFormat>
  <Paragraphs>225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Презентация PowerPoint</vt:lpstr>
      <vt:lpstr>Государственная  аттестация выпускников    9    классов </vt:lpstr>
      <vt:lpstr>Презентация PowerPoint</vt:lpstr>
      <vt:lpstr>ДОПУСК    К     ГИА:</vt:lpstr>
      <vt:lpstr>ГИА в традиционной форме  для детей с ОВЗ</vt:lpstr>
      <vt:lpstr>Результаты ГИА 2013</vt:lpstr>
      <vt:lpstr>Выдача справки об обучении в ОУ</vt:lpstr>
      <vt:lpstr>Презентация PowerPoint</vt:lpstr>
      <vt:lpstr>Порядок    проведения     ГИА:</vt:lpstr>
      <vt:lpstr>Презентация PowerPoint</vt:lpstr>
      <vt:lpstr>Заявление о прохождении ГИА 2013</vt:lpstr>
      <vt:lpstr>Экзамены по выбору:</vt:lpstr>
      <vt:lpstr>Порядок апелляции</vt:lpstr>
      <vt:lpstr>Порядок    проведения     ГИА  (в традиционной форме):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проведения   ГИА  (в новой форме):</vt:lpstr>
      <vt:lpstr>ОСНОВНЫЕ  ПРАВИЛА  ПОВЕДЕНИЯ НА ЭКЗАМЕНЕ   </vt:lpstr>
      <vt:lpstr>Основные правила заполнения  бланков   </vt:lpstr>
      <vt:lpstr>Бланк ответов №1 </vt:lpstr>
      <vt:lpstr>При заполнении бланков   запрещается </vt:lpstr>
      <vt:lpstr>Презентация PowerPoint</vt:lpstr>
      <vt:lpstr>Изменения ГИА 2013</vt:lpstr>
      <vt:lpstr>Изменения ГИА 2013</vt:lpstr>
      <vt:lpstr>Изменения ГИА 2013</vt:lpstr>
      <vt:lpstr>Изменения ГИА 2013</vt:lpstr>
      <vt:lpstr>Изменения ГИА 2013</vt:lpstr>
      <vt:lpstr>Изменения ГИА 2013</vt:lpstr>
      <vt:lpstr>Продолжительность экзаменов ГИА -2013</vt:lpstr>
      <vt:lpstr>ГИА -2013 </vt:lpstr>
      <vt:lpstr>Шкала перевода баллов ГИА в оценки 2013</vt:lpstr>
      <vt:lpstr>Оценивание экзамена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Общешкольное родительское собрание </dc:title>
  <cp:lastModifiedBy>Александра</cp:lastModifiedBy>
  <cp:revision>63</cp:revision>
  <dcterms:modified xsi:type="dcterms:W3CDTF">2012-12-21T04:58:34Z</dcterms:modified>
</cp:coreProperties>
</file>